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70"/>
  </p:normalViewPr>
  <p:slideViewPr>
    <p:cSldViewPr snapToGrid="0" snapToObjects="1">
      <p:cViewPr varScale="1">
        <p:scale>
          <a:sx n="115" d="100"/>
          <a:sy n="115" d="100"/>
        </p:scale>
        <p:origin x="54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4" Type="http://schemas.openxmlformats.org/officeDocument/2006/relationships/chartUserShapes" Target="../drawings/drawing1.xml"/><Relationship Id="rId1" Type="http://schemas.microsoft.com/office/2011/relationships/chartStyle" Target="style1.xml"/><Relationship Id="rId2" Type="http://schemas.microsoft.com/office/2011/relationships/chartColorStyle" Target="colors1.xm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microsoft.com/office/2011/relationships/chartStyle" Target="style6.xml"/><Relationship Id="rId2" Type="http://schemas.microsoft.com/office/2011/relationships/chartColorStyle" Target="colors6.xml"/><Relationship Id="rId3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microsoft.com/office/2011/relationships/chartStyle" Target="style7.xml"/><Relationship Id="rId2" Type="http://schemas.microsoft.com/office/2011/relationships/chartColorStyle" Target="colors7.xml"/><Relationship Id="rId3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06334715406951"/>
          <c:y val="0.136388163824552"/>
          <c:w val="0.930381021212928"/>
          <c:h val="0.6894545999414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Internet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Pre-Deal</c:v>
                </c:pt>
                <c:pt idx="1">
                  <c:v>Post-Deal</c:v>
                </c:pt>
                <c:pt idx="2">
                  <c:v>Last 6 weeks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50.0</c:v>
                </c:pt>
                <c:pt idx="1">
                  <c:v>50.0</c:v>
                </c:pt>
                <c:pt idx="2">
                  <c:v>50.0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Phone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Pre-Deal</c:v>
                </c:pt>
                <c:pt idx="1">
                  <c:v>Post-Deal</c:v>
                </c:pt>
                <c:pt idx="2">
                  <c:v>Last 6 weeks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60.0</c:v>
                </c:pt>
                <c:pt idx="1">
                  <c:v>56.0</c:v>
                </c:pt>
                <c:pt idx="2">
                  <c:v>55.0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983223728"/>
        <c:axId val="-1964442192"/>
      </c:barChart>
      <c:catAx>
        <c:axId val="-19832237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64442192"/>
        <c:crosses val="autoZero"/>
        <c:auto val="1"/>
        <c:lblAlgn val="ctr"/>
        <c:lblOffset val="100"/>
        <c:noMultiLvlLbl val="0"/>
      </c:catAx>
      <c:valAx>
        <c:axId val="-1964442192"/>
        <c:scaling>
          <c:orientation val="minMax"/>
          <c:min val="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83223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Remain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Phone - DK</c:v>
                </c:pt>
                <c:pt idx="1">
                  <c:v>Phone - No DK</c:v>
                </c:pt>
                <c:pt idx="2">
                  <c:v>Internet - DK</c:v>
                </c:pt>
                <c:pt idx="3">
                  <c:v>Internet - No DK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39.0</c:v>
                </c:pt>
                <c:pt idx="1">
                  <c:v>48.0</c:v>
                </c:pt>
                <c:pt idx="2">
                  <c:v>39.0</c:v>
                </c:pt>
                <c:pt idx="3">
                  <c:v>45.0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Leave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Phone - DK</c:v>
                </c:pt>
                <c:pt idx="1">
                  <c:v>Phone - No DK</c:v>
                </c:pt>
                <c:pt idx="2">
                  <c:v>Internet - DK</c:v>
                </c:pt>
                <c:pt idx="3">
                  <c:v>Internet - No DK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36.0</c:v>
                </c:pt>
                <c:pt idx="1">
                  <c:v>37.0</c:v>
                </c:pt>
                <c:pt idx="2">
                  <c:v>44.0</c:v>
                </c:pt>
                <c:pt idx="3">
                  <c:v>46.0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Don't Know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Phone - DK</c:v>
                </c:pt>
                <c:pt idx="1">
                  <c:v>Phone - No DK</c:v>
                </c:pt>
                <c:pt idx="2">
                  <c:v>Internet - DK</c:v>
                </c:pt>
                <c:pt idx="3">
                  <c:v>Internet - No DK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24.0</c:v>
                </c:pt>
                <c:pt idx="1">
                  <c:v>15.0</c:v>
                </c:pt>
                <c:pt idx="2">
                  <c:v>18.0</c:v>
                </c:pt>
                <c:pt idx="3">
                  <c:v>9.0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30950560"/>
        <c:axId val="1819883280"/>
      </c:barChart>
      <c:catAx>
        <c:axId val="1830950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9883280"/>
        <c:crosses val="autoZero"/>
        <c:auto val="1"/>
        <c:lblAlgn val="ctr"/>
        <c:lblOffset val="100"/>
        <c:noMultiLvlLbl val="0"/>
      </c:catAx>
      <c:valAx>
        <c:axId val="1819883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0950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Internet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18-34</c:v>
                </c:pt>
                <c:pt idx="1">
                  <c:v>35-64</c:v>
                </c:pt>
                <c:pt idx="2">
                  <c:v>65+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61.0</c:v>
                </c:pt>
                <c:pt idx="1">
                  <c:v>47.0</c:v>
                </c:pt>
                <c:pt idx="2">
                  <c:v>37.0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Phone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18-34</c:v>
                </c:pt>
                <c:pt idx="1">
                  <c:v>35-64</c:v>
                </c:pt>
                <c:pt idx="2">
                  <c:v>65+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66.0</c:v>
                </c:pt>
                <c:pt idx="1">
                  <c:v>50.0</c:v>
                </c:pt>
                <c:pt idx="2">
                  <c:v>54.0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32484624"/>
        <c:axId val="-1980702736"/>
      </c:barChart>
      <c:catAx>
        <c:axId val="183248462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80702736"/>
        <c:crosses val="autoZero"/>
        <c:auto val="1"/>
        <c:lblAlgn val="ctr"/>
        <c:lblOffset val="100"/>
        <c:noMultiLvlLbl val="0"/>
      </c:catAx>
      <c:valAx>
        <c:axId val="-1980702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2484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Internet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AB</c:v>
                </c:pt>
                <c:pt idx="1">
                  <c:v>C1</c:v>
                </c:pt>
                <c:pt idx="2">
                  <c:v>C2</c:v>
                </c:pt>
                <c:pt idx="3">
                  <c:v>DE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58.0</c:v>
                </c:pt>
                <c:pt idx="1">
                  <c:v>50.0</c:v>
                </c:pt>
                <c:pt idx="2">
                  <c:v>42.0</c:v>
                </c:pt>
                <c:pt idx="3">
                  <c:v>37.0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Phone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AB</c:v>
                </c:pt>
                <c:pt idx="1">
                  <c:v>C1</c:v>
                </c:pt>
                <c:pt idx="2">
                  <c:v>C2</c:v>
                </c:pt>
                <c:pt idx="3">
                  <c:v>DE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66.0</c:v>
                </c:pt>
                <c:pt idx="1">
                  <c:v>61.0</c:v>
                </c:pt>
                <c:pt idx="2">
                  <c:v>41.0</c:v>
                </c:pt>
                <c:pt idx="3">
                  <c:v>49.0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14242032"/>
        <c:axId val="1831536976"/>
      </c:barChart>
      <c:catAx>
        <c:axId val="181424203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1536976"/>
        <c:crosses val="autoZero"/>
        <c:auto val="1"/>
        <c:lblAlgn val="ctr"/>
        <c:lblOffset val="100"/>
        <c:noMultiLvlLbl val="0"/>
      </c:catAx>
      <c:valAx>
        <c:axId val="1831536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4242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withdraw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Degree</c:v>
                </c:pt>
                <c:pt idx="1">
                  <c:v>Professional/A Level</c:v>
                </c:pt>
                <c:pt idx="2">
                  <c:v>GCSE A-C/O Level</c:v>
                </c:pt>
                <c:pt idx="3">
                  <c:v>None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17.0</c:v>
                </c:pt>
                <c:pt idx="1">
                  <c:v>25.0</c:v>
                </c:pt>
                <c:pt idx="2">
                  <c:v>37.0</c:v>
                </c:pt>
                <c:pt idx="3">
                  <c:v>43.0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% continue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Degree</c:v>
                </c:pt>
                <c:pt idx="1">
                  <c:v>Professional/A Level</c:v>
                </c:pt>
                <c:pt idx="2">
                  <c:v>GCSE A-C/O Level</c:v>
                </c:pt>
                <c:pt idx="3">
                  <c:v>None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77.0</c:v>
                </c:pt>
                <c:pt idx="1">
                  <c:v>65.0</c:v>
                </c:pt>
                <c:pt idx="2">
                  <c:v>51.0</c:v>
                </c:pt>
                <c:pt idx="3">
                  <c:v>45.0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817154720"/>
        <c:axId val="-1961860480"/>
      </c:barChart>
      <c:catAx>
        <c:axId val="1817154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961860480"/>
        <c:crosses val="autoZero"/>
        <c:auto val="1"/>
        <c:lblAlgn val="ctr"/>
        <c:lblOffset val="100"/>
        <c:noMultiLvlLbl val="0"/>
      </c:catAx>
      <c:valAx>
        <c:axId val="-1961860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171547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% with</a:t>
            </a:r>
            <a:r>
              <a:rPr lang="en-US" baseline="0" dirty="0" smtClean="0"/>
              <a:t> Degree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Internet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February</c:v>
                </c:pt>
                <c:pt idx="1">
                  <c:v>March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40.0</c:v>
                </c:pt>
                <c:pt idx="1">
                  <c:v>31.0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Phone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February</c:v>
                </c:pt>
                <c:pt idx="1">
                  <c:v>March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44.0</c:v>
                </c:pt>
                <c:pt idx="1">
                  <c:v>46.0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981705632"/>
        <c:axId val="-1981332384"/>
      </c:barChart>
      <c:catAx>
        <c:axId val="-198170563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81332384"/>
        <c:crosses val="autoZero"/>
        <c:auto val="1"/>
        <c:lblAlgn val="ctr"/>
        <c:lblOffset val="100"/>
        <c:noMultiLvlLbl val="0"/>
      </c:catAx>
      <c:valAx>
        <c:axId val="-1981332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81705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Remain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Internet</c:v>
                </c:pt>
                <c:pt idx="1">
                  <c:v>Phone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49.0</c:v>
                </c:pt>
                <c:pt idx="1">
                  <c:v>48.0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Leave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Internet</c:v>
                </c:pt>
                <c:pt idx="1">
                  <c:v>Phone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51.0</c:v>
                </c:pt>
                <c:pt idx="1">
                  <c:v>52.0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03109360"/>
        <c:axId val="-2104424320"/>
      </c:barChart>
      <c:catAx>
        <c:axId val="180310936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04424320"/>
        <c:crosses val="autoZero"/>
        <c:auto val="1"/>
        <c:lblAlgn val="ctr"/>
        <c:lblOffset val="100"/>
        <c:noMultiLvlLbl val="0"/>
      </c:catAx>
      <c:valAx>
        <c:axId val="-2104424320"/>
        <c:scaling>
          <c:orientation val="minMax"/>
          <c:min val="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3109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% </a:t>
            </a:r>
            <a:r>
              <a:rPr lang="en-US" dirty="0" err="1" smtClean="0"/>
              <a:t>unweighted</a:t>
            </a:r>
            <a:r>
              <a:rPr lang="en-US" dirty="0" smtClean="0"/>
              <a:t> data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Internet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16-</c:v>
                </c:pt>
                <c:pt idx="1">
                  <c:v>17-19</c:v>
                </c:pt>
                <c:pt idx="2">
                  <c:v>20+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34.0</c:v>
                </c:pt>
                <c:pt idx="1">
                  <c:v>30.0</c:v>
                </c:pt>
                <c:pt idx="2">
                  <c:v>36.0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Phone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16-</c:v>
                </c:pt>
                <c:pt idx="1">
                  <c:v>17-19</c:v>
                </c:pt>
                <c:pt idx="2">
                  <c:v>20+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52.0</c:v>
                </c:pt>
                <c:pt idx="1">
                  <c:v>26.0</c:v>
                </c:pt>
                <c:pt idx="2">
                  <c:v>22.0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79998240"/>
        <c:axId val="1907792064"/>
      </c:barChart>
      <c:catAx>
        <c:axId val="187999824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07792064"/>
        <c:crosses val="autoZero"/>
        <c:auto val="1"/>
        <c:lblAlgn val="ctr"/>
        <c:lblOffset val="100"/>
        <c:noMultiLvlLbl val="0"/>
      </c:catAx>
      <c:valAx>
        <c:axId val="1907792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9998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0.31992</cdr:x>
      <cdr:y>0.02488</cdr:y>
    </cdr:from>
    <cdr:to>
      <cdr:x>0.76364</cdr:x>
      <cdr:y>0.10634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60238" y="115810"/>
          <a:ext cx="3412273" cy="3791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/>
            <a:t>% Remain (excluding Don’t Knows)</a:t>
          </a:r>
          <a:endParaRPr lang="en-US" sz="16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965D9-6D49-3C44-8D3D-F90272C3B58B}" type="datetimeFigureOut">
              <a:rPr lang="en-US" smtClean="0"/>
              <a:t>5/24/16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434D-F56C-AA4D-84AD-079F7DD4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071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965D9-6D49-3C44-8D3D-F90272C3B58B}" type="datetimeFigureOut">
              <a:rPr lang="en-US" smtClean="0"/>
              <a:t>5/24/16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434D-F56C-AA4D-84AD-079F7DD4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4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965D9-6D49-3C44-8D3D-F90272C3B58B}" type="datetimeFigureOut">
              <a:rPr lang="en-US" smtClean="0"/>
              <a:t>5/24/16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434D-F56C-AA4D-84AD-079F7DD4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813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965D9-6D49-3C44-8D3D-F90272C3B58B}" type="datetimeFigureOut">
              <a:rPr lang="en-US" smtClean="0"/>
              <a:t>5/24/16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434D-F56C-AA4D-84AD-079F7DD4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679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965D9-6D49-3C44-8D3D-F90272C3B58B}" type="datetimeFigureOut">
              <a:rPr lang="en-US" smtClean="0"/>
              <a:t>5/24/16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434D-F56C-AA4D-84AD-079F7DD4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425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965D9-6D49-3C44-8D3D-F90272C3B58B}" type="datetimeFigureOut">
              <a:rPr lang="en-US" smtClean="0"/>
              <a:t>5/24/16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434D-F56C-AA4D-84AD-079F7DD4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008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965D9-6D49-3C44-8D3D-F90272C3B58B}" type="datetimeFigureOut">
              <a:rPr lang="en-US" smtClean="0"/>
              <a:t>5/24/16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434D-F56C-AA4D-84AD-079F7DD4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074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965D9-6D49-3C44-8D3D-F90272C3B58B}" type="datetimeFigureOut">
              <a:rPr lang="en-US" smtClean="0"/>
              <a:t>5/24/16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434D-F56C-AA4D-84AD-079F7DD4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020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965D9-6D49-3C44-8D3D-F90272C3B58B}" type="datetimeFigureOut">
              <a:rPr lang="en-US" smtClean="0"/>
              <a:t>5/24/16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434D-F56C-AA4D-84AD-079F7DD4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63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965D9-6D49-3C44-8D3D-F90272C3B58B}" type="datetimeFigureOut">
              <a:rPr lang="en-US" smtClean="0"/>
              <a:t>5/24/16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434D-F56C-AA4D-84AD-079F7DD4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21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965D9-6D49-3C44-8D3D-F90272C3B58B}" type="datetimeFigureOut">
              <a:rPr lang="en-US" smtClean="0"/>
              <a:t>5/24/16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434D-F56C-AA4D-84AD-079F7DD4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913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965D9-6D49-3C44-8D3D-F90272C3B58B}" type="datetimeFigureOut">
              <a:rPr lang="en-US" smtClean="0"/>
              <a:t>5/24/16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2434D-F56C-AA4D-84AD-079F7DD4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87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Phone/Internet Divergence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John Curtice</a:t>
            </a:r>
          </a:p>
          <a:p>
            <a:r>
              <a:rPr lang="en-US" dirty="0" smtClean="0"/>
              <a:t>Senior Research Fellow</a:t>
            </a:r>
          </a:p>
          <a:p>
            <a:r>
              <a:rPr lang="en-US" dirty="0" err="1" smtClean="0"/>
              <a:t>NatCen</a:t>
            </a:r>
            <a:r>
              <a:rPr lang="en-US" dirty="0" smtClean="0"/>
              <a:t> Social Research and ‘The UK in a Changing Europe’ initiative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004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Phone Polls Have More Graduates?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076865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0585" y="6400800"/>
            <a:ext cx="49511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err="1" smtClean="0"/>
              <a:t>Populus</a:t>
            </a:r>
            <a:r>
              <a:rPr lang="en-US" sz="1200" dirty="0" smtClean="0"/>
              <a:t>/Number Cruncher Politics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97116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Into Education Into Account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3568489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8283" y="6389649"/>
            <a:ext cx="43043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err="1" smtClean="0"/>
              <a:t>YouGov</a:t>
            </a:r>
            <a:r>
              <a:rPr lang="en-US" sz="1200" dirty="0" smtClean="0"/>
              <a:t> 29.4-12.5.16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18300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However,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0032297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2459" y="6176963"/>
            <a:ext cx="38471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err="1" smtClean="0"/>
              <a:t>YouGov</a:t>
            </a:r>
            <a:r>
              <a:rPr lang="en-US" sz="1200" dirty="0" smtClean="0"/>
              <a:t> 29.4-12.5.16</a:t>
            </a:r>
          </a:p>
        </p:txBody>
      </p:sp>
    </p:spTree>
    <p:extLst>
      <p:ext uri="{BB962C8B-B14F-4D97-AF65-F5344CB8AC3E}">
        <p14:creationId xmlns:p14="http://schemas.microsoft.com/office/powerpoint/2010/main" val="877976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Explanation probably does not lie (primarily) in the differences in how phone and internet polls are administered</a:t>
            </a:r>
          </a:p>
          <a:p>
            <a:r>
              <a:rPr lang="en-US" dirty="0" smtClean="0"/>
              <a:t>More likely to lie in differences in achieved samples</a:t>
            </a:r>
          </a:p>
          <a:p>
            <a:r>
              <a:rPr lang="en-US" dirty="0" smtClean="0"/>
              <a:t>Polls are mostly failing to take into account one of the key demographics of the referendum – education</a:t>
            </a:r>
          </a:p>
          <a:p>
            <a:r>
              <a:rPr lang="en-US" dirty="0" smtClean="0"/>
              <a:t>But only limited and inconsistent evidence so far on whether phone and internet polls differ in their ability to recruit graduates</a:t>
            </a:r>
          </a:p>
          <a:p>
            <a:r>
              <a:rPr lang="en-US" dirty="0" smtClean="0"/>
              <a:t>Leaving us all, none the wiser!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09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The </a:t>
            </a:r>
            <a:r>
              <a:rPr lang="en-US" dirty="0" smtClean="0"/>
              <a:t>Phone/Internet Divergen</a:t>
            </a:r>
            <a:r>
              <a:rPr lang="en-US" dirty="0" smtClean="0"/>
              <a:t>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2805993"/>
              </p:ext>
            </p:extLst>
          </p:nvPr>
        </p:nvGraphicFramePr>
        <p:xfrm>
          <a:off x="628650" y="1438508"/>
          <a:ext cx="7690160" cy="4906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92819" y="6345043"/>
            <a:ext cx="67018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Based on all polls </a:t>
            </a:r>
            <a:r>
              <a:rPr lang="en-US" sz="1200" dirty="0" smtClean="0"/>
              <a:t>1.12.15-19.5.16. Deal = 19.2.16. Last 6 weeks = all polls since 1.4.16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3417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Two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Phone</a:t>
            </a:r>
          </a:p>
          <a:p>
            <a:pPr lvl="1"/>
            <a:r>
              <a:rPr lang="en-US" dirty="0" smtClean="0"/>
              <a:t>(Random) </a:t>
            </a:r>
            <a:r>
              <a:rPr lang="en-US" dirty="0" err="1" smtClean="0"/>
              <a:t>Dialling</a:t>
            </a:r>
            <a:r>
              <a:rPr lang="en-US" dirty="0" smtClean="0"/>
              <a:t> of Landline and Mobile Numbers</a:t>
            </a:r>
          </a:p>
          <a:p>
            <a:pPr lvl="1"/>
            <a:r>
              <a:rPr lang="en-US" dirty="0" smtClean="0"/>
              <a:t>Try to fit quotas when phone is answered</a:t>
            </a:r>
          </a:p>
          <a:p>
            <a:r>
              <a:rPr lang="en-US" dirty="0" smtClean="0"/>
              <a:t>Internet</a:t>
            </a:r>
          </a:p>
          <a:p>
            <a:pPr lvl="1"/>
            <a:r>
              <a:rPr lang="en-US" dirty="0" smtClean="0"/>
              <a:t>Stratified (random) selection from a pre-recruited panel</a:t>
            </a:r>
          </a:p>
          <a:p>
            <a:r>
              <a:rPr lang="en-US" dirty="0" smtClean="0"/>
              <a:t>Potential Common Pitfall</a:t>
            </a:r>
          </a:p>
          <a:p>
            <a:pPr lvl="1"/>
            <a:r>
              <a:rPr lang="en-US" dirty="0" smtClean="0"/>
              <a:t>Differential availability and willingness to participate</a:t>
            </a:r>
          </a:p>
          <a:p>
            <a:pPr lvl="1"/>
            <a:r>
              <a:rPr lang="en-US" dirty="0" smtClean="0"/>
              <a:t>Both rely on weighting achieved data to make it look representative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369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Sources of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Administrative Differences</a:t>
            </a:r>
          </a:p>
          <a:p>
            <a:pPr lvl="1"/>
            <a:r>
              <a:rPr lang="en-US" dirty="0" smtClean="0"/>
              <a:t>Presentation of Don’t Knows</a:t>
            </a:r>
          </a:p>
          <a:p>
            <a:pPr lvl="1"/>
            <a:r>
              <a:rPr lang="en-US" dirty="0" smtClean="0"/>
              <a:t>Social Desirability</a:t>
            </a:r>
          </a:p>
          <a:p>
            <a:r>
              <a:rPr lang="en-US" dirty="0" smtClean="0"/>
              <a:t>Sampling Differences</a:t>
            </a:r>
          </a:p>
          <a:p>
            <a:pPr lvl="1"/>
            <a:r>
              <a:rPr lang="en-US" dirty="0" smtClean="0"/>
              <a:t>Are internet participants just the politically committed?</a:t>
            </a:r>
          </a:p>
          <a:p>
            <a:pPr lvl="1"/>
            <a:r>
              <a:rPr lang="en-US" dirty="0" smtClean="0"/>
              <a:t>Are those who can be got hold of by phone in a short period of time unrepresentative?</a:t>
            </a:r>
          </a:p>
        </p:txBody>
      </p:sp>
    </p:spTree>
    <p:extLst>
      <p:ext uri="{BB962C8B-B14F-4D97-AF65-F5344CB8AC3E}">
        <p14:creationId xmlns:p14="http://schemas.microsoft.com/office/powerpoint/2010/main" val="207256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Experiment with Don’t Knows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8822843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14039" y="6356195"/>
            <a:ext cx="51964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err="1" smtClean="0"/>
              <a:t>Populus</a:t>
            </a:r>
            <a:r>
              <a:rPr lang="en-US" sz="1200" dirty="0" smtClean="0"/>
              <a:t>/Number Cruncher Politics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94137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beginning of April phone polls have averaged 11% Don’t Knows, internet polls, 17%</a:t>
            </a:r>
          </a:p>
          <a:p>
            <a:r>
              <a:rPr lang="en-US" dirty="0" smtClean="0"/>
              <a:t>But big spread amongst internet </a:t>
            </a:r>
            <a:r>
              <a:rPr lang="en-US" dirty="0"/>
              <a:t>p</a:t>
            </a:r>
            <a:r>
              <a:rPr lang="en-US" dirty="0" smtClean="0"/>
              <a:t>olls</a:t>
            </a:r>
          </a:p>
          <a:p>
            <a:r>
              <a:rPr lang="en-US" dirty="0" smtClean="0"/>
              <a:t>Remain averages 51% in internet polls with above average % of DKs, and 50% in those with a below average %</a:t>
            </a:r>
          </a:p>
          <a:p>
            <a:r>
              <a:rPr lang="en-US" dirty="0" smtClean="0"/>
              <a:t>ORB’s internet polls that do not offer Don’t Know as a response have averaged Remain 51; Leave 49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332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Within Age Group Differences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0543952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80946" y="6378498"/>
            <a:ext cx="44158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ICM 14-15.5.16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80214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Within Social Grade Differences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8860350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47854" y="6176963"/>
            <a:ext cx="37245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ICM 14-15.5.16</a:t>
            </a:r>
          </a:p>
        </p:txBody>
      </p:sp>
    </p:spTree>
    <p:extLst>
      <p:ext uri="{BB962C8B-B14F-4D97-AF65-F5344CB8AC3E}">
        <p14:creationId xmlns:p14="http://schemas.microsoft.com/office/powerpoint/2010/main" val="1070039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</a:t>
            </a:r>
            <a:r>
              <a:rPr lang="en-US" dirty="0" smtClean="0"/>
              <a:t>Importance of Education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2443402"/>
              </p:ext>
            </p:extLst>
          </p:nvPr>
        </p:nvGraphicFramePr>
        <p:xfrm>
          <a:off x="747132" y="1527717"/>
          <a:ext cx="7768218" cy="4493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15833" y="6128506"/>
            <a:ext cx="3271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British Social Attitudes 2015</a:t>
            </a:r>
          </a:p>
        </p:txBody>
      </p:sp>
    </p:spTree>
    <p:extLst>
      <p:ext uri="{BB962C8B-B14F-4D97-AF65-F5344CB8AC3E}">
        <p14:creationId xmlns:p14="http://schemas.microsoft.com/office/powerpoint/2010/main" val="11292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545</TotalTime>
  <Words>353</Words>
  <Application>Microsoft Macintosh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Arial</vt:lpstr>
      <vt:lpstr>Office Theme</vt:lpstr>
      <vt:lpstr>The Phone/Internet Divergence</vt:lpstr>
      <vt:lpstr>The Phone/Internet Divergence</vt:lpstr>
      <vt:lpstr>The Two Methods</vt:lpstr>
      <vt:lpstr>Possible Sources of Difference</vt:lpstr>
      <vt:lpstr>An Experiment with Don’t Knows</vt:lpstr>
      <vt:lpstr>In Practice</vt:lpstr>
      <vt:lpstr>Within Age Group Differences</vt:lpstr>
      <vt:lpstr>Within Social Grade Differences</vt:lpstr>
      <vt:lpstr>The Importance of Education</vt:lpstr>
      <vt:lpstr>Phone Polls Have More Graduates?</vt:lpstr>
      <vt:lpstr>Taking Into Education Into Account</vt:lpstr>
      <vt:lpstr>However,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Phone/Internet Divergence</dc:title>
  <dc:creator>John Curtice</dc:creator>
  <cp:lastModifiedBy>John Curtice</cp:lastModifiedBy>
  <cp:revision>13</cp:revision>
  <dcterms:created xsi:type="dcterms:W3CDTF">2016-05-24T12:38:09Z</dcterms:created>
  <dcterms:modified xsi:type="dcterms:W3CDTF">2016-05-24T21:43:33Z</dcterms:modified>
</cp:coreProperties>
</file>