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BEB4"/>
    <a:srgbClr val="B05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3"/>
    <p:restoredTop sz="94670"/>
  </p:normalViewPr>
  <p:slideViewPr>
    <p:cSldViewPr snapToGrid="0" snapToObjects="1">
      <p:cViewPr varScale="1">
        <p:scale>
          <a:sx n="69" d="100"/>
          <a:sy n="69" d="100"/>
        </p:scale>
        <p:origin x="-101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Panel</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Leave</c:v>
                </c:pt>
                <c:pt idx="1">
                  <c:v>Remain</c:v>
                </c:pt>
                <c:pt idx="2">
                  <c:v>Turnout</c:v>
                </c:pt>
              </c:strCache>
            </c:strRef>
          </c:cat>
          <c:val>
            <c:numRef>
              <c:f>Sheet1!$B$2:$B$4</c:f>
              <c:numCache>
                <c:formatCode>General</c:formatCode>
                <c:ptCount val="3"/>
                <c:pt idx="0">
                  <c:v>51</c:v>
                </c:pt>
                <c:pt idx="1">
                  <c:v>49</c:v>
                </c:pt>
                <c:pt idx="2">
                  <c:v>83</c:v>
                </c:pt>
              </c:numCache>
            </c:numRef>
          </c:val>
        </c:ser>
        <c:ser>
          <c:idx val="1"/>
          <c:order val="1"/>
          <c:tx>
            <c:strRef>
              <c:f>Sheet1!$C$1</c:f>
              <c:strCache>
                <c:ptCount val="1"/>
                <c:pt idx="0">
                  <c:v>Result</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Leave</c:v>
                </c:pt>
                <c:pt idx="1">
                  <c:v>Remain</c:v>
                </c:pt>
                <c:pt idx="2">
                  <c:v>Turnout</c:v>
                </c:pt>
              </c:strCache>
            </c:strRef>
          </c:cat>
          <c:val>
            <c:numRef>
              <c:f>Sheet1!$C$2:$C$4</c:f>
              <c:numCache>
                <c:formatCode>General</c:formatCode>
                <c:ptCount val="3"/>
                <c:pt idx="0">
                  <c:v>52</c:v>
                </c:pt>
                <c:pt idx="1">
                  <c:v>48</c:v>
                </c:pt>
                <c:pt idx="2">
                  <c:v>72</c:v>
                </c:pt>
              </c:numCache>
            </c:numRef>
          </c:val>
        </c:ser>
        <c:dLbls>
          <c:dLblPos val="outEnd"/>
          <c:showLegendKey val="0"/>
          <c:showVal val="1"/>
          <c:showCatName val="0"/>
          <c:showSerName val="0"/>
          <c:showPercent val="0"/>
          <c:showBubbleSize val="0"/>
        </c:dLbls>
        <c:gapWidth val="219"/>
        <c:overlap val="-27"/>
        <c:axId val="40871040"/>
        <c:axId val="40872576"/>
      </c:barChart>
      <c:catAx>
        <c:axId val="40871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872576"/>
        <c:crosses val="autoZero"/>
        <c:auto val="1"/>
        <c:lblAlgn val="ctr"/>
        <c:lblOffset val="100"/>
        <c:noMultiLvlLbl val="0"/>
      </c:catAx>
      <c:valAx>
        <c:axId val="40872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871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Leave</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May/June</c:v>
                </c:pt>
                <c:pt idx="1">
                  <c:v>Reported Vote</c:v>
                </c:pt>
              </c:strCache>
            </c:strRef>
          </c:cat>
          <c:val>
            <c:numRef>
              <c:f>Sheet1!$B$2:$B$3</c:f>
              <c:numCache>
                <c:formatCode>General</c:formatCode>
                <c:ptCount val="2"/>
                <c:pt idx="0">
                  <c:v>48</c:v>
                </c:pt>
                <c:pt idx="1">
                  <c:v>51</c:v>
                </c:pt>
              </c:numCache>
            </c:numRef>
          </c:val>
        </c:ser>
        <c:ser>
          <c:idx val="1"/>
          <c:order val="1"/>
          <c:tx>
            <c:strRef>
              <c:f>Sheet1!$C$1</c:f>
              <c:strCache>
                <c:ptCount val="1"/>
                <c:pt idx="0">
                  <c:v>Remain</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May/June</c:v>
                </c:pt>
                <c:pt idx="1">
                  <c:v>Reported Vote</c:v>
                </c:pt>
              </c:strCache>
            </c:strRef>
          </c:cat>
          <c:val>
            <c:numRef>
              <c:f>Sheet1!$C$2:$C$3</c:f>
              <c:numCache>
                <c:formatCode>General</c:formatCode>
                <c:ptCount val="2"/>
                <c:pt idx="0">
                  <c:v>52</c:v>
                </c:pt>
                <c:pt idx="1">
                  <c:v>49</c:v>
                </c:pt>
              </c:numCache>
            </c:numRef>
          </c:val>
        </c:ser>
        <c:dLbls>
          <c:dLblPos val="outEnd"/>
          <c:showLegendKey val="0"/>
          <c:showVal val="1"/>
          <c:showCatName val="0"/>
          <c:showSerName val="0"/>
          <c:showPercent val="0"/>
          <c:showBubbleSize val="0"/>
        </c:dLbls>
        <c:gapWidth val="219"/>
        <c:overlap val="-27"/>
        <c:axId val="41083648"/>
        <c:axId val="41085184"/>
      </c:barChart>
      <c:catAx>
        <c:axId val="41083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085184"/>
        <c:crosses val="autoZero"/>
        <c:auto val="1"/>
        <c:lblAlgn val="ctr"/>
        <c:lblOffset val="100"/>
        <c:noMultiLvlLbl val="0"/>
      </c:catAx>
      <c:valAx>
        <c:axId val="410851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083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Favour</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Free Trade</c:v>
                </c:pt>
                <c:pt idx="1">
                  <c:v>EU citizens stay</c:v>
                </c:pt>
                <c:pt idx="2">
                  <c:v>EU regulations</c:v>
                </c:pt>
                <c:pt idx="3">
                  <c:v>Passporting</c:v>
                </c:pt>
                <c:pt idx="4">
                  <c:v>CFP</c:v>
                </c:pt>
                <c:pt idx="5">
                  <c:v>Mobile calls</c:v>
                </c:pt>
              </c:strCache>
            </c:strRef>
          </c:cat>
          <c:val>
            <c:numRef>
              <c:f>Sheet1!$B$2:$B$7</c:f>
              <c:numCache>
                <c:formatCode>General</c:formatCode>
                <c:ptCount val="6"/>
                <c:pt idx="0">
                  <c:v>90</c:v>
                </c:pt>
                <c:pt idx="1">
                  <c:v>76</c:v>
                </c:pt>
                <c:pt idx="2">
                  <c:v>65</c:v>
                </c:pt>
                <c:pt idx="3">
                  <c:v>63</c:v>
                </c:pt>
                <c:pt idx="4">
                  <c:v>60</c:v>
                </c:pt>
                <c:pt idx="5">
                  <c:v>45</c:v>
                </c:pt>
              </c:numCache>
            </c:numRef>
          </c:val>
        </c:ser>
        <c:ser>
          <c:idx val="1"/>
          <c:order val="1"/>
          <c:tx>
            <c:strRef>
              <c:f>Sheet1!$C$1</c:f>
              <c:strCache>
                <c:ptCount val="1"/>
                <c:pt idx="0">
                  <c:v>Against</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Free Trade</c:v>
                </c:pt>
                <c:pt idx="1">
                  <c:v>EU citizens stay</c:v>
                </c:pt>
                <c:pt idx="2">
                  <c:v>EU regulations</c:v>
                </c:pt>
                <c:pt idx="3">
                  <c:v>Passporting</c:v>
                </c:pt>
                <c:pt idx="4">
                  <c:v>CFP</c:v>
                </c:pt>
                <c:pt idx="5">
                  <c:v>Mobile calls</c:v>
                </c:pt>
              </c:strCache>
            </c:strRef>
          </c:cat>
          <c:val>
            <c:numRef>
              <c:f>Sheet1!$C$2:$C$7</c:f>
              <c:numCache>
                <c:formatCode>General</c:formatCode>
                <c:ptCount val="6"/>
                <c:pt idx="0">
                  <c:v>2</c:v>
                </c:pt>
                <c:pt idx="1">
                  <c:v>12</c:v>
                </c:pt>
                <c:pt idx="2">
                  <c:v>15</c:v>
                </c:pt>
                <c:pt idx="3">
                  <c:v>6</c:v>
                </c:pt>
                <c:pt idx="4">
                  <c:v>22</c:v>
                </c:pt>
                <c:pt idx="5">
                  <c:v>18</c:v>
                </c:pt>
              </c:numCache>
            </c:numRef>
          </c:val>
        </c:ser>
        <c:dLbls>
          <c:dLblPos val="outEnd"/>
          <c:showLegendKey val="0"/>
          <c:showVal val="1"/>
          <c:showCatName val="0"/>
          <c:showSerName val="0"/>
          <c:showPercent val="0"/>
          <c:showBubbleSize val="0"/>
        </c:dLbls>
        <c:gapWidth val="219"/>
        <c:overlap val="-27"/>
        <c:axId val="41134720"/>
        <c:axId val="41136512"/>
      </c:barChart>
      <c:catAx>
        <c:axId val="4113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136512"/>
        <c:crosses val="autoZero"/>
        <c:auto val="1"/>
        <c:lblAlgn val="ctr"/>
        <c:lblOffset val="100"/>
        <c:noMultiLvlLbl val="0"/>
      </c:catAx>
      <c:valAx>
        <c:axId val="4113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1347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 Favour</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 EU same as non-EU</c:v>
                </c:pt>
                <c:pt idx="1">
                  <c:v>Customs checks</c:v>
                </c:pt>
                <c:pt idx="2">
                  <c:v>Limit EU migrants</c:v>
                </c:pt>
                <c:pt idx="3">
                  <c:v>End free NHS</c:v>
                </c:pt>
                <c:pt idx="4">
                  <c:v>Work hours limits</c:v>
                </c:pt>
                <c:pt idx="5">
                  <c:v>RoI passports</c:v>
                </c:pt>
              </c:strCache>
            </c:strRef>
          </c:cat>
          <c:val>
            <c:numRef>
              <c:f>Sheet1!$B$2:$B$7</c:f>
              <c:numCache>
                <c:formatCode>General</c:formatCode>
                <c:ptCount val="6"/>
                <c:pt idx="0">
                  <c:v>74</c:v>
                </c:pt>
                <c:pt idx="1">
                  <c:v>71</c:v>
                </c:pt>
                <c:pt idx="2">
                  <c:v>70</c:v>
                </c:pt>
                <c:pt idx="3">
                  <c:v>62</c:v>
                </c:pt>
                <c:pt idx="4">
                  <c:v>53</c:v>
                </c:pt>
                <c:pt idx="5">
                  <c:v>45</c:v>
                </c:pt>
              </c:numCache>
            </c:numRef>
          </c:val>
        </c:ser>
        <c:ser>
          <c:idx val="1"/>
          <c:order val="1"/>
          <c:tx>
            <c:strRef>
              <c:f>Sheet1!$C$1</c:f>
              <c:strCache>
                <c:ptCount val="1"/>
                <c:pt idx="0">
                  <c:v>Against</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 EU same as non-EU</c:v>
                </c:pt>
                <c:pt idx="1">
                  <c:v>Customs checks</c:v>
                </c:pt>
                <c:pt idx="2">
                  <c:v>Limit EU migrants</c:v>
                </c:pt>
                <c:pt idx="3">
                  <c:v>End free NHS</c:v>
                </c:pt>
                <c:pt idx="4">
                  <c:v>Work hours limits</c:v>
                </c:pt>
                <c:pt idx="5">
                  <c:v>RoI passports</c:v>
                </c:pt>
              </c:strCache>
            </c:strRef>
          </c:cat>
          <c:val>
            <c:numRef>
              <c:f>Sheet1!$C$2:$C$7</c:f>
              <c:numCache>
                <c:formatCode>General</c:formatCode>
                <c:ptCount val="6"/>
                <c:pt idx="0">
                  <c:v>13</c:v>
                </c:pt>
                <c:pt idx="1">
                  <c:v>16</c:v>
                </c:pt>
                <c:pt idx="2">
                  <c:v>18</c:v>
                </c:pt>
                <c:pt idx="3">
                  <c:v>25</c:v>
                </c:pt>
                <c:pt idx="4">
                  <c:v>24</c:v>
                </c:pt>
                <c:pt idx="5">
                  <c:v>29</c:v>
                </c:pt>
              </c:numCache>
            </c:numRef>
          </c:val>
        </c:ser>
        <c:dLbls>
          <c:dLblPos val="outEnd"/>
          <c:showLegendKey val="0"/>
          <c:showVal val="1"/>
          <c:showCatName val="0"/>
          <c:showSerName val="0"/>
          <c:showPercent val="0"/>
          <c:showBubbleSize val="0"/>
        </c:dLbls>
        <c:gapWidth val="219"/>
        <c:overlap val="-27"/>
        <c:axId val="41282944"/>
        <c:axId val="41284736"/>
      </c:barChart>
      <c:catAx>
        <c:axId val="4128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284736"/>
        <c:crosses val="autoZero"/>
        <c:auto val="1"/>
        <c:lblAlgn val="ctr"/>
        <c:lblOffset val="100"/>
        <c:noMultiLvlLbl val="0"/>
      </c:catAx>
      <c:valAx>
        <c:axId val="4128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28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Leave</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Free Trade</c:v>
                </c:pt>
                <c:pt idx="1">
                  <c:v>EU citizens stay</c:v>
                </c:pt>
                <c:pt idx="2">
                  <c:v>EU regulations</c:v>
                </c:pt>
                <c:pt idx="3">
                  <c:v>Passporting</c:v>
                </c:pt>
                <c:pt idx="4">
                  <c:v>CFP</c:v>
                </c:pt>
                <c:pt idx="5">
                  <c:v>Mobile calls</c:v>
                </c:pt>
              </c:strCache>
            </c:strRef>
          </c:cat>
          <c:val>
            <c:numRef>
              <c:f>Sheet1!$B$2:$B$7</c:f>
              <c:numCache>
                <c:formatCode>General</c:formatCode>
                <c:ptCount val="6"/>
                <c:pt idx="0">
                  <c:v>90</c:v>
                </c:pt>
                <c:pt idx="1">
                  <c:v>68</c:v>
                </c:pt>
                <c:pt idx="2">
                  <c:v>55</c:v>
                </c:pt>
                <c:pt idx="3">
                  <c:v>57</c:v>
                </c:pt>
                <c:pt idx="4">
                  <c:v>50</c:v>
                </c:pt>
                <c:pt idx="5">
                  <c:v>36</c:v>
                </c:pt>
              </c:numCache>
            </c:numRef>
          </c:val>
        </c:ser>
        <c:ser>
          <c:idx val="1"/>
          <c:order val="1"/>
          <c:tx>
            <c:strRef>
              <c:f>Sheet1!$C$1</c:f>
              <c:strCache>
                <c:ptCount val="1"/>
                <c:pt idx="0">
                  <c:v>Remain</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Free Trade</c:v>
                </c:pt>
                <c:pt idx="1">
                  <c:v>EU citizens stay</c:v>
                </c:pt>
                <c:pt idx="2">
                  <c:v>EU regulations</c:v>
                </c:pt>
                <c:pt idx="3">
                  <c:v>Passporting</c:v>
                </c:pt>
                <c:pt idx="4">
                  <c:v>CFP</c:v>
                </c:pt>
                <c:pt idx="5">
                  <c:v>Mobile calls</c:v>
                </c:pt>
              </c:strCache>
            </c:strRef>
          </c:cat>
          <c:val>
            <c:numRef>
              <c:f>Sheet1!$C$2:$C$7</c:f>
              <c:numCache>
                <c:formatCode>General</c:formatCode>
                <c:ptCount val="6"/>
                <c:pt idx="0">
                  <c:v>94</c:v>
                </c:pt>
                <c:pt idx="1">
                  <c:v>90</c:v>
                </c:pt>
                <c:pt idx="2">
                  <c:v>80</c:v>
                </c:pt>
                <c:pt idx="3">
                  <c:v>72</c:v>
                </c:pt>
                <c:pt idx="4">
                  <c:v>70</c:v>
                </c:pt>
                <c:pt idx="5">
                  <c:v>57</c:v>
                </c:pt>
              </c:numCache>
            </c:numRef>
          </c:val>
        </c:ser>
        <c:dLbls>
          <c:dLblPos val="outEnd"/>
          <c:showLegendKey val="0"/>
          <c:showVal val="1"/>
          <c:showCatName val="0"/>
          <c:showSerName val="0"/>
          <c:showPercent val="0"/>
          <c:showBubbleSize val="0"/>
        </c:dLbls>
        <c:gapWidth val="219"/>
        <c:overlap val="-27"/>
        <c:axId val="41307136"/>
        <c:axId val="41308928"/>
      </c:barChart>
      <c:catAx>
        <c:axId val="4130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308928"/>
        <c:crosses val="autoZero"/>
        <c:auto val="1"/>
        <c:lblAlgn val="ctr"/>
        <c:lblOffset val="100"/>
        <c:noMultiLvlLbl val="0"/>
      </c:catAx>
      <c:valAx>
        <c:axId val="41308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307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Leave</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 EU same as non-EU</c:v>
                </c:pt>
                <c:pt idx="1">
                  <c:v>Customs checks</c:v>
                </c:pt>
                <c:pt idx="2">
                  <c:v>Limit EU migrants</c:v>
                </c:pt>
                <c:pt idx="3">
                  <c:v>End free NHS</c:v>
                </c:pt>
                <c:pt idx="4">
                  <c:v>Work hours limits</c:v>
                </c:pt>
                <c:pt idx="5">
                  <c:v>RoI passports</c:v>
                </c:pt>
              </c:strCache>
            </c:strRef>
          </c:cat>
          <c:val>
            <c:numRef>
              <c:f>Sheet1!$B$2:$B$7</c:f>
              <c:numCache>
                <c:formatCode>General</c:formatCode>
                <c:ptCount val="6"/>
                <c:pt idx="0">
                  <c:v>89</c:v>
                </c:pt>
                <c:pt idx="1">
                  <c:v>85</c:v>
                </c:pt>
                <c:pt idx="2">
                  <c:v>85</c:v>
                </c:pt>
                <c:pt idx="3">
                  <c:v>75</c:v>
                </c:pt>
                <c:pt idx="4">
                  <c:v>65</c:v>
                </c:pt>
                <c:pt idx="5">
                  <c:v>57</c:v>
                </c:pt>
              </c:numCache>
            </c:numRef>
          </c:val>
        </c:ser>
        <c:ser>
          <c:idx val="1"/>
          <c:order val="1"/>
          <c:tx>
            <c:strRef>
              <c:f>Sheet1!$C$1</c:f>
              <c:strCache>
                <c:ptCount val="1"/>
                <c:pt idx="0">
                  <c:v>Remain</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Treat EU same as non-EU</c:v>
                </c:pt>
                <c:pt idx="1">
                  <c:v>Customs checks</c:v>
                </c:pt>
                <c:pt idx="2">
                  <c:v>Limit EU migrants</c:v>
                </c:pt>
                <c:pt idx="3">
                  <c:v>End free NHS</c:v>
                </c:pt>
                <c:pt idx="4">
                  <c:v>Work hours limits</c:v>
                </c:pt>
                <c:pt idx="5">
                  <c:v>RoI passports</c:v>
                </c:pt>
              </c:strCache>
            </c:strRef>
          </c:cat>
          <c:val>
            <c:numRef>
              <c:f>Sheet1!$C$2:$C$7</c:f>
              <c:numCache>
                <c:formatCode>General</c:formatCode>
                <c:ptCount val="6"/>
                <c:pt idx="0">
                  <c:v>62</c:v>
                </c:pt>
                <c:pt idx="1">
                  <c:v>55</c:v>
                </c:pt>
                <c:pt idx="2">
                  <c:v>55</c:v>
                </c:pt>
                <c:pt idx="3">
                  <c:v>48</c:v>
                </c:pt>
                <c:pt idx="4">
                  <c:v>41</c:v>
                </c:pt>
                <c:pt idx="5">
                  <c:v>33</c:v>
                </c:pt>
              </c:numCache>
            </c:numRef>
          </c:val>
        </c:ser>
        <c:dLbls>
          <c:dLblPos val="outEnd"/>
          <c:showLegendKey val="0"/>
          <c:showVal val="1"/>
          <c:showCatName val="0"/>
          <c:showSerName val="0"/>
          <c:showPercent val="0"/>
          <c:showBubbleSize val="0"/>
        </c:dLbls>
        <c:gapWidth val="219"/>
        <c:overlap val="-27"/>
        <c:axId val="41372288"/>
        <c:axId val="41394560"/>
      </c:barChart>
      <c:catAx>
        <c:axId val="413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394560"/>
        <c:crosses val="autoZero"/>
        <c:auto val="1"/>
        <c:lblAlgn val="ctr"/>
        <c:lblOffset val="100"/>
        <c:noMultiLvlLbl val="0"/>
      </c:catAx>
      <c:valAx>
        <c:axId val="4139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372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84821281397797E-2"/>
          <c:y val="4.05086675702577E-2"/>
          <c:w val="0.91778120126288598"/>
          <c:h val="0.72453275867041"/>
        </c:manualLayout>
      </c:layout>
      <c:barChart>
        <c:barDir val="col"/>
        <c:grouping val="stacked"/>
        <c:varyColors val="0"/>
        <c:ser>
          <c:idx val="0"/>
          <c:order val="0"/>
          <c:tx>
            <c:strRef>
              <c:f>Sheet1!$B$1</c:f>
              <c:strCache>
                <c:ptCount val="1"/>
                <c:pt idx="0">
                  <c:v>Definitely</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Should</c:v>
                </c:pt>
                <c:pt idx="1">
                  <c:v>Should not</c:v>
                </c:pt>
              </c:strCache>
            </c:strRef>
          </c:cat>
          <c:val>
            <c:numRef>
              <c:f>Sheet1!$B$2:$B$3</c:f>
              <c:numCache>
                <c:formatCode>General</c:formatCode>
                <c:ptCount val="2"/>
                <c:pt idx="0">
                  <c:v>21</c:v>
                </c:pt>
                <c:pt idx="1">
                  <c:v>22</c:v>
                </c:pt>
              </c:numCache>
            </c:numRef>
          </c:val>
        </c:ser>
        <c:ser>
          <c:idx val="1"/>
          <c:order val="1"/>
          <c:tx>
            <c:strRef>
              <c:f>Sheet1!$C$1</c:f>
              <c:strCache>
                <c:ptCount val="1"/>
                <c:pt idx="0">
                  <c:v>Probably</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Should</c:v>
                </c:pt>
                <c:pt idx="1">
                  <c:v>Should not</c:v>
                </c:pt>
              </c:strCache>
            </c:strRef>
          </c:cat>
          <c:val>
            <c:numRef>
              <c:f>Sheet1!$C$2:$C$3</c:f>
              <c:numCache>
                <c:formatCode>General</c:formatCode>
                <c:ptCount val="2"/>
                <c:pt idx="0">
                  <c:v>28</c:v>
                </c:pt>
                <c:pt idx="1">
                  <c:v>29</c:v>
                </c:pt>
              </c:numCache>
            </c:numRef>
          </c:val>
        </c:ser>
        <c:dLbls>
          <c:dLblPos val="ctr"/>
          <c:showLegendKey val="0"/>
          <c:showVal val="1"/>
          <c:showCatName val="0"/>
          <c:showSerName val="0"/>
          <c:showPercent val="0"/>
          <c:showBubbleSize val="0"/>
        </c:dLbls>
        <c:gapWidth val="150"/>
        <c:overlap val="100"/>
        <c:axId val="41598336"/>
        <c:axId val="41600128"/>
      </c:barChart>
      <c:catAx>
        <c:axId val="4159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600128"/>
        <c:crosses val="autoZero"/>
        <c:auto val="1"/>
        <c:lblAlgn val="ctr"/>
        <c:lblOffset val="100"/>
        <c:noMultiLvlLbl val="0"/>
      </c:catAx>
      <c:valAx>
        <c:axId val="41600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598336"/>
        <c:crosses val="autoZero"/>
        <c:crossBetween val="between"/>
      </c:valAx>
      <c:spPr>
        <a:noFill/>
        <a:ln>
          <a:noFill/>
        </a:ln>
        <a:effectLst/>
      </c:spPr>
    </c:plotArea>
    <c:legend>
      <c:legendPos val="b"/>
      <c:layout>
        <c:manualLayout>
          <c:xMode val="edge"/>
          <c:yMode val="edge"/>
          <c:x val="0.35146271571126098"/>
          <c:y val="0.92417175919735906"/>
          <c:w val="0.30029518049374299"/>
          <c:h val="7.58282408026405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84821281397797E-2"/>
          <c:y val="3.9954387095995698E-2"/>
          <c:w val="0.91778120126288598"/>
          <c:h val="0.67981365030124297"/>
        </c:manualLayout>
      </c:layout>
      <c:barChart>
        <c:barDir val="col"/>
        <c:grouping val="stacked"/>
        <c:varyColors val="0"/>
        <c:ser>
          <c:idx val="0"/>
          <c:order val="0"/>
          <c:tx>
            <c:strRef>
              <c:f>Sheet1!$B$1</c:f>
              <c:strCache>
                <c:ptCount val="1"/>
                <c:pt idx="0">
                  <c:v>Definitely</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Leave - Should</c:v>
                </c:pt>
                <c:pt idx="1">
                  <c:v>Leave Should not</c:v>
                </c:pt>
                <c:pt idx="2">
                  <c:v>Remain - Should</c:v>
                </c:pt>
                <c:pt idx="3">
                  <c:v>Remain - Should not</c:v>
                </c:pt>
              </c:strCache>
            </c:strRef>
          </c:cat>
          <c:val>
            <c:numRef>
              <c:f>Sheet1!$B$2:$B$5</c:f>
              <c:numCache>
                <c:formatCode>General</c:formatCode>
                <c:ptCount val="4"/>
                <c:pt idx="0">
                  <c:v>10</c:v>
                </c:pt>
                <c:pt idx="1">
                  <c:v>36</c:v>
                </c:pt>
                <c:pt idx="2">
                  <c:v>34</c:v>
                </c:pt>
                <c:pt idx="3">
                  <c:v>8</c:v>
                </c:pt>
              </c:numCache>
            </c:numRef>
          </c:val>
        </c:ser>
        <c:ser>
          <c:idx val="1"/>
          <c:order val="1"/>
          <c:tx>
            <c:strRef>
              <c:f>Sheet1!$C$1</c:f>
              <c:strCache>
                <c:ptCount val="1"/>
                <c:pt idx="0">
                  <c:v>Probably</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Leave - Should</c:v>
                </c:pt>
                <c:pt idx="1">
                  <c:v>Leave Should not</c:v>
                </c:pt>
                <c:pt idx="2">
                  <c:v>Remain - Should</c:v>
                </c:pt>
                <c:pt idx="3">
                  <c:v>Remain - Should not</c:v>
                </c:pt>
              </c:strCache>
            </c:strRef>
          </c:cat>
          <c:val>
            <c:numRef>
              <c:f>Sheet1!$C$2:$C$5</c:f>
              <c:numCache>
                <c:formatCode>General</c:formatCode>
                <c:ptCount val="4"/>
                <c:pt idx="0">
                  <c:v>20</c:v>
                </c:pt>
                <c:pt idx="1">
                  <c:v>34</c:v>
                </c:pt>
                <c:pt idx="2">
                  <c:v>36</c:v>
                </c:pt>
                <c:pt idx="3">
                  <c:v>21</c:v>
                </c:pt>
              </c:numCache>
            </c:numRef>
          </c:val>
        </c:ser>
        <c:dLbls>
          <c:dLblPos val="ctr"/>
          <c:showLegendKey val="0"/>
          <c:showVal val="1"/>
          <c:showCatName val="0"/>
          <c:showSerName val="0"/>
          <c:showPercent val="0"/>
          <c:showBubbleSize val="0"/>
        </c:dLbls>
        <c:gapWidth val="150"/>
        <c:overlap val="100"/>
        <c:axId val="41676160"/>
        <c:axId val="41673472"/>
      </c:barChart>
      <c:catAx>
        <c:axId val="4167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673472"/>
        <c:crosses val="autoZero"/>
        <c:auto val="1"/>
        <c:lblAlgn val="ctr"/>
        <c:lblOffset val="100"/>
        <c:noMultiLvlLbl val="0"/>
      </c:catAx>
      <c:valAx>
        <c:axId val="41673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676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84821281397797E-2"/>
          <c:y val="3.93265993265993E-2"/>
          <c:w val="0.91778120126288598"/>
          <c:h val="0.68103353747448203"/>
        </c:manualLayout>
      </c:layout>
      <c:barChart>
        <c:barDir val="col"/>
        <c:grouping val="stacked"/>
        <c:varyColors val="0"/>
        <c:ser>
          <c:idx val="0"/>
          <c:order val="0"/>
          <c:tx>
            <c:strRef>
              <c:f>Sheet1!$B$1</c:f>
              <c:strCache>
                <c:ptCount val="1"/>
                <c:pt idx="0">
                  <c:v>Definitely</c:v>
                </c:pt>
              </c:strCache>
            </c:strRef>
          </c:tx>
          <c:spPr>
            <a:solidFill>
              <a:srgbClr val="B053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Conservative - Should</c:v>
                </c:pt>
                <c:pt idx="1">
                  <c:v>Conservative - Should not</c:v>
                </c:pt>
                <c:pt idx="2">
                  <c:v>Labour - Should</c:v>
                </c:pt>
                <c:pt idx="3">
                  <c:v>Labour - Should not</c:v>
                </c:pt>
              </c:strCache>
            </c:strRef>
          </c:cat>
          <c:val>
            <c:numRef>
              <c:f>Sheet1!$B$2:$B$5</c:f>
              <c:numCache>
                <c:formatCode>General</c:formatCode>
                <c:ptCount val="4"/>
                <c:pt idx="0">
                  <c:v>11</c:v>
                </c:pt>
                <c:pt idx="1">
                  <c:v>23</c:v>
                </c:pt>
                <c:pt idx="2">
                  <c:v>34</c:v>
                </c:pt>
                <c:pt idx="3">
                  <c:v>12</c:v>
                </c:pt>
              </c:numCache>
            </c:numRef>
          </c:val>
        </c:ser>
        <c:ser>
          <c:idx val="1"/>
          <c:order val="1"/>
          <c:tx>
            <c:strRef>
              <c:f>Sheet1!$C$1</c:f>
              <c:strCache>
                <c:ptCount val="1"/>
                <c:pt idx="0">
                  <c:v>Probably</c:v>
                </c:pt>
              </c:strCache>
            </c:strRef>
          </c:tx>
          <c:spPr>
            <a:solidFill>
              <a:srgbClr val="3BBE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Conservative - Should</c:v>
                </c:pt>
                <c:pt idx="1">
                  <c:v>Conservative - Should not</c:v>
                </c:pt>
                <c:pt idx="2">
                  <c:v>Labour - Should</c:v>
                </c:pt>
                <c:pt idx="3">
                  <c:v>Labour - Should not</c:v>
                </c:pt>
              </c:strCache>
            </c:strRef>
          </c:cat>
          <c:val>
            <c:numRef>
              <c:f>Sheet1!$C$2:$C$5</c:f>
              <c:numCache>
                <c:formatCode>General</c:formatCode>
                <c:ptCount val="4"/>
                <c:pt idx="0">
                  <c:v>29</c:v>
                </c:pt>
                <c:pt idx="1">
                  <c:v>37</c:v>
                </c:pt>
                <c:pt idx="2">
                  <c:v>31</c:v>
                </c:pt>
                <c:pt idx="3">
                  <c:v>23</c:v>
                </c:pt>
              </c:numCache>
            </c:numRef>
          </c:val>
        </c:ser>
        <c:dLbls>
          <c:dLblPos val="ctr"/>
          <c:showLegendKey val="0"/>
          <c:showVal val="1"/>
          <c:showCatName val="0"/>
          <c:showSerName val="0"/>
          <c:showPercent val="0"/>
          <c:showBubbleSize val="0"/>
        </c:dLbls>
        <c:gapWidth val="150"/>
        <c:overlap val="100"/>
        <c:axId val="41851520"/>
        <c:axId val="41857408"/>
      </c:barChart>
      <c:catAx>
        <c:axId val="418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57408"/>
        <c:crosses val="autoZero"/>
        <c:auto val="1"/>
        <c:lblAlgn val="ctr"/>
        <c:lblOffset val="100"/>
        <c:noMultiLvlLbl val="0"/>
      </c:catAx>
      <c:valAx>
        <c:axId val="4185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851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3D53D6-EEF5-1C40-B34D-7A05F1DEA3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86869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D53D6-EEF5-1C40-B34D-7A05F1DEA3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28890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D53D6-EEF5-1C40-B34D-7A05F1DEA3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18034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3D53D6-EEF5-1C40-B34D-7A05F1DEA3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1636933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D53D6-EEF5-1C40-B34D-7A05F1DEA3AF}"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52115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3D53D6-EEF5-1C40-B34D-7A05F1DEA3A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163384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3D53D6-EEF5-1C40-B34D-7A05F1DEA3AF}" type="datetimeFigureOut">
              <a:rPr lang="en-US" smtClean="0"/>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770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3D53D6-EEF5-1C40-B34D-7A05F1DEA3AF}"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189259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D53D6-EEF5-1C40-B34D-7A05F1DEA3AF}"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28093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D53D6-EEF5-1C40-B34D-7A05F1DEA3A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1584028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D53D6-EEF5-1C40-B34D-7A05F1DEA3AF}"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E66460-875F-FF4B-8BC1-7B123C681223}" type="slidenum">
              <a:rPr lang="en-US" smtClean="0"/>
              <a:t>‹#›</a:t>
            </a:fld>
            <a:endParaRPr lang="en-US"/>
          </a:p>
        </p:txBody>
      </p:sp>
    </p:spTree>
    <p:extLst>
      <p:ext uri="{BB962C8B-B14F-4D97-AF65-F5344CB8AC3E}">
        <p14:creationId xmlns:p14="http://schemas.microsoft.com/office/powerpoint/2010/main" val="40390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D53D6-EEF5-1C40-B34D-7A05F1DEA3AF}" type="datetimeFigureOut">
              <a:rPr lang="en-US" smtClean="0"/>
              <a:t>11/16/2016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66460-875F-FF4B-8BC1-7B123C681223}" type="slidenum">
              <a:rPr lang="en-US" smtClean="0"/>
              <a:t>‹#›</a:t>
            </a:fld>
            <a:endParaRPr lang="en-US"/>
          </a:p>
        </p:txBody>
      </p:sp>
    </p:spTree>
    <p:extLst>
      <p:ext uri="{BB962C8B-B14F-4D97-AF65-F5344CB8AC3E}">
        <p14:creationId xmlns:p14="http://schemas.microsoft.com/office/powerpoint/2010/main" val="281919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hyperlink" Target="http://www.whatukthinks.org/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500" b="1" dirty="0" smtClean="0">
                <a:latin typeface="+mn-lt"/>
              </a:rPr>
              <a:t>What Do Voters Want From Brexit?</a:t>
            </a:r>
            <a:endParaRPr lang="en-US" sz="5500" b="1" dirty="0">
              <a:latin typeface="+mn-lt"/>
            </a:endParaRPr>
          </a:p>
        </p:txBody>
      </p:sp>
      <p:sp>
        <p:nvSpPr>
          <p:cNvPr id="3" name="Subtitle 2"/>
          <p:cNvSpPr>
            <a:spLocks noGrp="1"/>
          </p:cNvSpPr>
          <p:nvPr>
            <p:ph type="subTitle" idx="1"/>
          </p:nvPr>
        </p:nvSpPr>
        <p:spPr>
          <a:xfrm>
            <a:off x="1481601" y="3689446"/>
            <a:ext cx="6201892" cy="1655762"/>
          </a:xfrm>
        </p:spPr>
        <p:txBody>
          <a:bodyPr>
            <a:noAutofit/>
          </a:bodyPr>
          <a:lstStyle/>
          <a:p>
            <a:r>
              <a:rPr lang="en-US" sz="2800" b="1" dirty="0" smtClean="0"/>
              <a:t>John Curtice</a:t>
            </a:r>
          </a:p>
          <a:p>
            <a:r>
              <a:rPr lang="en-US" sz="2800" dirty="0" smtClean="0"/>
              <a:t>Senior Fellow, NatCen Social Research and ESRC ‘The UK in a Changing Europe’ </a:t>
            </a:r>
            <a:r>
              <a:rPr lang="en-US" sz="2800" dirty="0" err="1" smtClean="0"/>
              <a:t>programme</a:t>
            </a:r>
            <a:endParaRPr lang="en-US" sz="2800" dirty="0" smtClean="0"/>
          </a:p>
          <a:p>
            <a:r>
              <a:rPr lang="en-US" sz="2800" dirty="0" smtClean="0">
                <a:hlinkClick r:id="rId2"/>
              </a:rPr>
              <a:t>www.whatukthinks.org/eu</a:t>
            </a:r>
            <a:r>
              <a:rPr lang="en-US" sz="2800" dirty="0" smtClean="0"/>
              <a:t>  @</a:t>
            </a:r>
            <a:r>
              <a:rPr lang="en-US" sz="2800" dirty="0" err="1" smtClean="0"/>
              <a:t>whatukthinks</a:t>
            </a:r>
            <a:endParaRPr lang="en-US" sz="2800" dirty="0"/>
          </a:p>
        </p:txBody>
      </p:sp>
      <p:pic>
        <p:nvPicPr>
          <p:cNvPr id="8" name="Picture 7"/>
          <p:cNvPicPr>
            <a:picLocks noChangeAspect="1"/>
          </p:cNvPicPr>
          <p:nvPr/>
        </p:nvPicPr>
        <p:blipFill>
          <a:blip r:embed="rId3"/>
          <a:stretch>
            <a:fillRect/>
          </a:stretch>
        </p:blipFill>
        <p:spPr>
          <a:xfrm rot="363813">
            <a:off x="201704" y="5020410"/>
            <a:ext cx="1682813" cy="1671669"/>
          </a:xfrm>
          <a:prstGeom prst="rect">
            <a:avLst/>
          </a:prstGeom>
        </p:spPr>
      </p:pic>
      <p:pic>
        <p:nvPicPr>
          <p:cNvPr id="10" name="Picture 9"/>
          <p:cNvPicPr>
            <a:picLocks noChangeAspect="1"/>
          </p:cNvPicPr>
          <p:nvPr/>
        </p:nvPicPr>
        <p:blipFill>
          <a:blip r:embed="rId4"/>
          <a:stretch>
            <a:fillRect/>
          </a:stretch>
        </p:blipFill>
        <p:spPr>
          <a:xfrm>
            <a:off x="7779401" y="288121"/>
            <a:ext cx="1097456" cy="921449"/>
          </a:xfrm>
          <a:prstGeom prst="rect">
            <a:avLst/>
          </a:prstGeom>
        </p:spPr>
      </p:pic>
      <p:pic>
        <p:nvPicPr>
          <p:cNvPr id="11" name="Picture 10"/>
          <p:cNvPicPr>
            <a:picLocks noChangeAspect="1"/>
          </p:cNvPicPr>
          <p:nvPr/>
        </p:nvPicPr>
        <p:blipFill>
          <a:blip r:embed="rId5"/>
          <a:stretch>
            <a:fillRect/>
          </a:stretch>
        </p:blipFill>
        <p:spPr>
          <a:xfrm>
            <a:off x="511909" y="496893"/>
            <a:ext cx="1523873" cy="625470"/>
          </a:xfrm>
          <a:prstGeom prst="rect">
            <a:avLst/>
          </a:prstGeom>
        </p:spPr>
      </p:pic>
      <p:pic>
        <p:nvPicPr>
          <p:cNvPr id="12" name="Picture 11" descr="UK_Changing_Europe_logo_256_color_72dpi.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2149" y="452154"/>
            <a:ext cx="2441344" cy="593382"/>
          </a:xfrm>
          <a:prstGeom prst="rect">
            <a:avLst/>
          </a:prstGeom>
        </p:spPr>
      </p:pic>
      <p:pic>
        <p:nvPicPr>
          <p:cNvPr id="13" name="Picture 12" descr="What UK Thinks Logo_NEW FONTS_fin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6195" y="460090"/>
            <a:ext cx="1918701" cy="699075"/>
          </a:xfrm>
          <a:prstGeom prst="rect">
            <a:avLst/>
          </a:prstGeom>
        </p:spPr>
      </p:pic>
      <p:sp>
        <p:nvSpPr>
          <p:cNvPr id="16" name="Rectangle 15"/>
          <p:cNvSpPr/>
          <p:nvPr/>
        </p:nvSpPr>
        <p:spPr>
          <a:xfrm>
            <a:off x="1473200" y="2675563"/>
            <a:ext cx="6208584" cy="65473"/>
          </a:xfrm>
          <a:prstGeom prst="rect">
            <a:avLst/>
          </a:prstGeom>
          <a:solidFill>
            <a:srgbClr val="00B7B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58166" y="3397539"/>
            <a:ext cx="3661107" cy="68504"/>
          </a:xfrm>
          <a:prstGeom prst="rect">
            <a:avLst/>
          </a:prstGeom>
          <a:solidFill>
            <a:srgbClr val="00B7B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27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and Remain on Soft Brexit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874741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9487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and Remain on Hard Brexit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6237301"/>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69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Willingness to Trade</a:t>
            </a:r>
            <a:endParaRPr lang="en-US" dirty="0"/>
          </a:p>
        </p:txBody>
      </p:sp>
      <p:sp>
        <p:nvSpPr>
          <p:cNvPr id="3" name="Content Placeholder 2"/>
          <p:cNvSpPr>
            <a:spLocks noGrp="1"/>
          </p:cNvSpPr>
          <p:nvPr>
            <p:ph idx="1"/>
          </p:nvPr>
        </p:nvSpPr>
        <p:spPr/>
        <p:txBody>
          <a:bodyPr>
            <a:normAutofit fontScale="77500" lnSpcReduction="20000"/>
          </a:bodyPr>
          <a:lstStyle/>
          <a:p>
            <a:r>
              <a:rPr lang="en-GB" dirty="0"/>
              <a:t>It has been argued that when Britain leaves the EU, British firms will only be allowed to continue to sell goods and services freely to people in the EU if people from the EU are still free to come here to live and work</a:t>
            </a:r>
            <a:r>
              <a:rPr lang="en-GB" dirty="0" smtClean="0"/>
              <a:t>.</a:t>
            </a:r>
            <a:r>
              <a:rPr lang="en-GB" dirty="0"/>
              <a:t> </a:t>
            </a:r>
            <a:endParaRPr lang="en-US" dirty="0"/>
          </a:p>
          <a:p>
            <a:r>
              <a:rPr lang="en-GB" dirty="0"/>
              <a:t>Do you think Britain should or should not allow people from the EU to freely come here to live and work in return for allowing British firms to sell goods and services freely in the </a:t>
            </a:r>
            <a:r>
              <a:rPr lang="en-GB" dirty="0" smtClean="0"/>
              <a:t>EU.</a:t>
            </a:r>
            <a:r>
              <a:rPr lang="en-GB" dirty="0"/>
              <a:t> </a:t>
            </a:r>
            <a:endParaRPr lang="en-US" dirty="0"/>
          </a:p>
          <a:p>
            <a:r>
              <a:rPr lang="en-GB" dirty="0"/>
              <a:t>Definitely should allow people from the EU to come here to live and work </a:t>
            </a:r>
            <a:endParaRPr lang="en-US" dirty="0"/>
          </a:p>
          <a:p>
            <a:r>
              <a:rPr lang="en-GB" dirty="0"/>
              <a:t>Probably should allow people from the EU to come here to live and work </a:t>
            </a:r>
            <a:endParaRPr lang="en-US" dirty="0"/>
          </a:p>
          <a:p>
            <a:r>
              <a:rPr lang="en-GB" dirty="0"/>
              <a:t>Probably should not allow people from the EU to come here to live and work </a:t>
            </a:r>
            <a:endParaRPr lang="en-US" dirty="0"/>
          </a:p>
          <a:p>
            <a:r>
              <a:rPr lang="en-GB" dirty="0"/>
              <a:t>Definitely should not allow people from the EU to come here to live and </a:t>
            </a:r>
            <a:r>
              <a:rPr lang="en-GB" dirty="0" smtClean="0"/>
              <a:t>work</a:t>
            </a:r>
            <a:endParaRPr lang="en-US" dirty="0"/>
          </a:p>
        </p:txBody>
      </p:sp>
    </p:spTree>
    <p:extLst>
      <p:ext uri="{BB962C8B-B14F-4D97-AF65-F5344CB8AC3E}">
        <p14:creationId xmlns:p14="http://schemas.microsoft.com/office/powerpoint/2010/main" val="68238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a:t>
            </a:r>
            <a:r>
              <a:rPr lang="en-US" dirty="0" smtClean="0"/>
              <a:t>Tough Choice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4809337"/>
              </p:ext>
            </p:extLst>
          </p:nvPr>
        </p:nvGraphicFramePr>
        <p:xfrm>
          <a:off x="628650" y="1825625"/>
          <a:ext cx="7886700" cy="4577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823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Does Divide Leave and Remain Voters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6566043"/>
              </p:ext>
            </p:extLst>
          </p:nvPr>
        </p:nvGraphicFramePr>
        <p:xfrm>
          <a:off x="628650" y="1825625"/>
          <a:ext cx="7886700" cy="4736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697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Political Perspective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1757176"/>
              </p:ext>
            </p:extLst>
          </p:nvPr>
        </p:nvGraphicFramePr>
        <p:xfrm>
          <a:off x="628650" y="1825624"/>
          <a:ext cx="7886700" cy="4714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1984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Voters are not simply divided between those who want a ‘soft’ and those who want a ‘hard’ Brexit – many are in </a:t>
            </a:r>
            <a:r>
              <a:rPr lang="en-US" dirty="0" err="1" smtClean="0"/>
              <a:t>favour</a:t>
            </a:r>
            <a:r>
              <a:rPr lang="en-US" dirty="0" smtClean="0"/>
              <a:t> of  aspects of both</a:t>
            </a:r>
          </a:p>
          <a:p>
            <a:r>
              <a:rPr lang="en-US" dirty="0" smtClean="0"/>
              <a:t>Even a majority of Remain voters back immigration control and customs checks</a:t>
            </a:r>
          </a:p>
          <a:p>
            <a:r>
              <a:rPr lang="en-US" dirty="0" smtClean="0"/>
              <a:t>While a majority of Leave voters back free trade and financial </a:t>
            </a:r>
            <a:r>
              <a:rPr lang="en-US" dirty="0" err="1" smtClean="0"/>
              <a:t>passporting</a:t>
            </a:r>
            <a:endParaRPr lang="en-US" dirty="0" smtClean="0"/>
          </a:p>
          <a:p>
            <a:r>
              <a:rPr lang="en-US" dirty="0" smtClean="0"/>
              <a:t>Opinion is evenly divided on whether to allow freedom of movement in order to secure free trade</a:t>
            </a:r>
          </a:p>
          <a:p>
            <a:r>
              <a:rPr lang="en-US" dirty="0" smtClean="0"/>
              <a:t>But with most Conservative as well as Leave voters disinclined to accept such a bargain, it perhaps should not be  anticipated that it will necessarily prove acceptable to the UK</a:t>
            </a:r>
            <a:endParaRPr lang="en-US" dirty="0"/>
          </a:p>
        </p:txBody>
      </p:sp>
    </p:spTree>
    <p:extLst>
      <p:ext uri="{BB962C8B-B14F-4D97-AF65-F5344CB8AC3E}">
        <p14:creationId xmlns:p14="http://schemas.microsoft.com/office/powerpoint/2010/main" val="214109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a:t>
            </a:r>
            <a:r>
              <a:rPr lang="en-US" dirty="0" smtClean="0"/>
              <a:t>Source – NatCen’s new panel survey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t>Mixed </a:t>
            </a:r>
            <a:r>
              <a:rPr lang="en-US" dirty="0" smtClean="0"/>
              <a:t>mode (internet/phone) panel of respondents interviewed initially for 2015 British Social Attitudes survey</a:t>
            </a:r>
          </a:p>
          <a:p>
            <a:r>
              <a:rPr lang="en-US" dirty="0" smtClean="0"/>
              <a:t>Of 4,328 respondents to BSA 2015, 2,783 agreed to join panel</a:t>
            </a:r>
          </a:p>
          <a:p>
            <a:r>
              <a:rPr lang="en-US" dirty="0" smtClean="0"/>
              <a:t>Been interviewed a number of times since, including about EU Referendum over 4 weeks in May/June</a:t>
            </a:r>
          </a:p>
          <a:p>
            <a:r>
              <a:rPr lang="en-US" dirty="0" smtClean="0"/>
              <a:t>1,391 interviewed again about Brexit over 4 weeks in September/October (54% response rate)</a:t>
            </a:r>
          </a:p>
          <a:p>
            <a:r>
              <a:rPr lang="en-US" dirty="0" smtClean="0"/>
              <a:t>Data weighted for differential dropout and to match population demographics</a:t>
            </a:r>
            <a:endParaRPr lang="en-US" dirty="0"/>
          </a:p>
        </p:txBody>
      </p:sp>
    </p:spTree>
    <p:extLst>
      <p:ext uri="{BB962C8B-B14F-4D97-AF65-F5344CB8AC3E}">
        <p14:creationId xmlns:p14="http://schemas.microsoft.com/office/powerpoint/2010/main" val="174677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Representativeness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2210503"/>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305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Opinion Shifted During The Campaign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231918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007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Questioning Strategy</a:t>
            </a:r>
            <a:endParaRPr lang="en-US" dirty="0"/>
          </a:p>
        </p:txBody>
      </p:sp>
      <p:sp>
        <p:nvSpPr>
          <p:cNvPr id="3" name="Content Placeholder 2"/>
          <p:cNvSpPr>
            <a:spLocks noGrp="1"/>
          </p:cNvSpPr>
          <p:nvPr>
            <p:ph idx="1"/>
          </p:nvPr>
        </p:nvSpPr>
        <p:spPr/>
        <p:txBody>
          <a:bodyPr/>
          <a:lstStyle/>
          <a:p>
            <a:r>
              <a:rPr lang="en-US" dirty="0" smtClean="0"/>
              <a:t>Do not assume voters understand concepts such as ‘free trade’, ‘single market’, ‘customs union’ or  ‘freedom of movement’</a:t>
            </a:r>
          </a:p>
          <a:p>
            <a:r>
              <a:rPr lang="en-US" dirty="0" smtClean="0"/>
              <a:t>Focus where possible on everyday practical consequences - customs checks, passport checks, mobile phone calls, etc.</a:t>
            </a:r>
          </a:p>
          <a:p>
            <a:r>
              <a:rPr lang="en-US" dirty="0" smtClean="0"/>
              <a:t>Do not presume that voters accept the trade-offs, e.g. between free trade and limiting immigration, that may be imposed by negotiators</a:t>
            </a:r>
            <a:endParaRPr lang="en-US" dirty="0"/>
          </a:p>
        </p:txBody>
      </p:sp>
    </p:spTree>
    <p:extLst>
      <p:ext uri="{BB962C8B-B14F-4D97-AF65-F5344CB8AC3E}">
        <p14:creationId xmlns:p14="http://schemas.microsoft.com/office/powerpoint/2010/main" val="44464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Brexit Options</a:t>
            </a:r>
            <a:endParaRPr lang="en-US" dirty="0"/>
          </a:p>
        </p:txBody>
      </p:sp>
      <p:sp>
        <p:nvSpPr>
          <p:cNvPr id="3" name="Content Placeholder 2"/>
          <p:cNvSpPr>
            <a:spLocks noGrp="1"/>
          </p:cNvSpPr>
          <p:nvPr>
            <p:ph idx="1"/>
          </p:nvPr>
        </p:nvSpPr>
        <p:spPr/>
        <p:txBody>
          <a:bodyPr>
            <a:normAutofit fontScale="85000" lnSpcReduction="20000"/>
          </a:bodyPr>
          <a:lstStyle/>
          <a:p>
            <a:r>
              <a:rPr lang="en-GB" dirty="0"/>
              <a:t>Allowing all EU citizens who are already living in the UK to remain here</a:t>
            </a:r>
            <a:endParaRPr lang="en-US" dirty="0"/>
          </a:p>
          <a:p>
            <a:r>
              <a:rPr lang="en-GB" dirty="0"/>
              <a:t>Allowing banks located in EU countries to provide services to people living in Britain while allowing British banks to provide services to people living in the EU</a:t>
            </a:r>
            <a:endParaRPr lang="en-US" dirty="0"/>
          </a:p>
          <a:p>
            <a:r>
              <a:rPr lang="en-GB" dirty="0"/>
              <a:t>Britain continuing to follow EU regulations on the cost of mobile phone calls made abroad</a:t>
            </a:r>
            <a:endParaRPr lang="en-US" dirty="0"/>
          </a:p>
          <a:p>
            <a:r>
              <a:rPr lang="en-GB" dirty="0"/>
              <a:t>Requiring British firms to comply with EU regulations on the design and safety of all the goods that they make</a:t>
            </a:r>
            <a:endParaRPr lang="en-US" dirty="0"/>
          </a:p>
          <a:p>
            <a:r>
              <a:rPr lang="en-GB" dirty="0"/>
              <a:t>Allowing companies based in the EU to sell goods and services freely in Britain in return for allowing British companies to sell goods and services freely in the EU</a:t>
            </a:r>
            <a:endParaRPr lang="en-US" dirty="0"/>
          </a:p>
          <a:p>
            <a:r>
              <a:rPr lang="en-GB" dirty="0"/>
              <a:t>Allowing boats from the EU to fish in British waters in return for allowing British boats to fish in EU waters</a:t>
            </a:r>
            <a:endParaRPr lang="en-US" dirty="0"/>
          </a:p>
          <a:p>
            <a:endParaRPr lang="en-US" dirty="0"/>
          </a:p>
        </p:txBody>
      </p:sp>
    </p:spTree>
    <p:extLst>
      <p:ext uri="{BB962C8B-B14F-4D97-AF65-F5344CB8AC3E}">
        <p14:creationId xmlns:p14="http://schemas.microsoft.com/office/powerpoint/2010/main" val="38862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Mostly Popular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72029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261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Brexit Options</a:t>
            </a:r>
            <a:endParaRPr lang="en-US" dirty="0"/>
          </a:p>
        </p:txBody>
      </p:sp>
      <p:sp>
        <p:nvSpPr>
          <p:cNvPr id="3" name="Content Placeholder 2"/>
          <p:cNvSpPr>
            <a:spLocks noGrp="1"/>
          </p:cNvSpPr>
          <p:nvPr>
            <p:ph idx="1"/>
          </p:nvPr>
        </p:nvSpPr>
        <p:spPr/>
        <p:txBody>
          <a:bodyPr>
            <a:normAutofit fontScale="85000" lnSpcReduction="20000"/>
          </a:bodyPr>
          <a:lstStyle/>
          <a:p>
            <a:r>
              <a:rPr lang="en-GB" dirty="0"/>
              <a:t>No longer allowing people from EU countries who are visiting Britain to get NHS treatment for free</a:t>
            </a:r>
            <a:endParaRPr lang="en-US" dirty="0"/>
          </a:p>
          <a:p>
            <a:r>
              <a:rPr lang="en-GB" dirty="0"/>
              <a:t>Ending the ability of the EU to decide the maximum number of hours people in Britain can be expected to work</a:t>
            </a:r>
            <a:endParaRPr lang="en-US" dirty="0"/>
          </a:p>
          <a:p>
            <a:r>
              <a:rPr lang="en-GB" dirty="0"/>
              <a:t>Britain imposing a limit on the number of people from the EU who can come here to live and work</a:t>
            </a:r>
            <a:endParaRPr lang="en-US" dirty="0"/>
          </a:p>
          <a:p>
            <a:r>
              <a:rPr lang="en-GB" dirty="0"/>
              <a:t>Requiring people from the EU who want to come to live here to apply to do so in the same way as people from outside the EU</a:t>
            </a:r>
            <a:endParaRPr lang="en-US" dirty="0"/>
          </a:p>
          <a:p>
            <a:r>
              <a:rPr lang="en-GB" dirty="0"/>
              <a:t>Reintroducing customs checks on people and goods coming to Britain from the EU</a:t>
            </a:r>
            <a:endParaRPr lang="en-US" dirty="0"/>
          </a:p>
          <a:p>
            <a:r>
              <a:rPr lang="en-GB" dirty="0"/>
              <a:t>Introducing passport checks on people travelling between the UK and the Republic of </a:t>
            </a:r>
            <a:r>
              <a:rPr lang="en-GB" dirty="0" smtClean="0"/>
              <a:t>Ireland</a:t>
            </a:r>
            <a:endParaRPr lang="en-US" dirty="0"/>
          </a:p>
        </p:txBody>
      </p:sp>
    </p:spTree>
    <p:extLst>
      <p:ext uri="{BB962C8B-B14F-4D97-AF65-F5344CB8AC3E}">
        <p14:creationId xmlns:p14="http://schemas.microsoft.com/office/powerpoint/2010/main" val="1002110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Mostly Popular!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20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320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TotalTime>
  <Words>615</Words>
  <Application>Microsoft Office PowerPoint</Application>
  <PresentationFormat>On-screen Show (4:3)</PresentationFormat>
  <Paragraphs>51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What Do Voters Want From Brexit?</vt:lpstr>
      <vt:lpstr>The Data Source – NatCen’s new panel survey</vt:lpstr>
      <vt:lpstr>Representativeness</vt:lpstr>
      <vt:lpstr>How Opinion Shifted During The Campaign</vt:lpstr>
      <vt:lpstr>Questioning Strategy</vt:lpstr>
      <vt:lpstr>Soft Brexit Options</vt:lpstr>
      <vt:lpstr>Mostly Popular</vt:lpstr>
      <vt:lpstr>Hard Brexit Options</vt:lpstr>
      <vt:lpstr>Also Mostly Popular!</vt:lpstr>
      <vt:lpstr>Leave and Remain on Soft Brexit</vt:lpstr>
      <vt:lpstr>Leave and Remain on Hard Brexit</vt:lpstr>
      <vt:lpstr>Willingness to Trade</vt:lpstr>
      <vt:lpstr>A Tough Choice</vt:lpstr>
      <vt:lpstr>That Does Divide Leave and Remain Voters</vt:lpstr>
      <vt:lpstr>The Political Perspective</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Voters Want From Brexit?</dc:title>
  <dc:creator>John Curtice</dc:creator>
  <cp:lastModifiedBy>Leigh Marshall</cp:lastModifiedBy>
  <cp:revision>27</cp:revision>
  <dcterms:created xsi:type="dcterms:W3CDTF">2016-11-14T08:50:31Z</dcterms:created>
  <dcterms:modified xsi:type="dcterms:W3CDTF">2016-11-16T08:24:04Z</dcterms:modified>
</cp:coreProperties>
</file>